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80" r:id="rId2"/>
    <p:sldId id="256" r:id="rId3"/>
    <p:sldId id="279" r:id="rId4"/>
    <p:sldId id="281" r:id="rId5"/>
    <p:sldId id="302" r:id="rId6"/>
    <p:sldId id="282" r:id="rId7"/>
    <p:sldId id="284" r:id="rId8"/>
    <p:sldId id="283" r:id="rId9"/>
    <p:sldId id="276" r:id="rId10"/>
    <p:sldId id="285" r:id="rId11"/>
    <p:sldId id="286" r:id="rId12"/>
    <p:sldId id="287" r:id="rId13"/>
    <p:sldId id="288" r:id="rId14"/>
    <p:sldId id="290" r:id="rId15"/>
    <p:sldId id="291" r:id="rId16"/>
    <p:sldId id="300" r:id="rId17"/>
    <p:sldId id="301" r:id="rId18"/>
    <p:sldId id="292" r:id="rId19"/>
    <p:sldId id="293" r:id="rId20"/>
    <p:sldId id="294" r:id="rId21"/>
    <p:sldId id="295" r:id="rId22"/>
    <p:sldId id="296" r:id="rId23"/>
    <p:sldId id="297" r:id="rId24"/>
    <p:sldId id="278" r:id="rId25"/>
    <p:sldId id="299" r:id="rId26"/>
    <p:sldId id="257" r:id="rId27"/>
    <p:sldId id="289" r:id="rId28"/>
    <p:sldId id="275" r:id="rId29"/>
    <p:sldId id="298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55" d="100"/>
          <a:sy n="55" d="100"/>
        </p:scale>
        <p:origin x="-42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3468876308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584950" y="1574800"/>
            <a:ext cx="47625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170783629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7880350" y="3524250"/>
            <a:ext cx="3702050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7880350" y="565150"/>
            <a:ext cx="3702050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603250" y="565150"/>
            <a:ext cx="7086600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179717734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  <p:sldLayoutId id="2147483669" r:id="rId18"/>
    <p:sldLayoutId id="2147483670" r:id="rId19"/>
    <p:sldLayoutId id="2147483671" r:id="rId20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3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22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71960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78652" y="81587"/>
            <a:ext cx="3534497" cy="1273079"/>
          </a:xfrm>
        </p:spPr>
        <p:txBody>
          <a:bodyPr>
            <a:normAutofit/>
          </a:bodyPr>
          <a:lstStyle/>
          <a:p>
            <a:r>
              <a:rPr lang="ru-RU" sz="7200" b="1" dirty="0" smtClean="0"/>
              <a:t> </a:t>
            </a:r>
            <a:r>
              <a:rPr lang="ru-RU" sz="7200" b="1" dirty="0" err="1" smtClean="0"/>
              <a:t>Ла.Ру</a:t>
            </a:r>
            <a:endParaRPr lang="ru-RU" sz="7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43" y="1354666"/>
            <a:ext cx="9252513" cy="52019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" y="135082"/>
            <a:ext cx="1119242" cy="11192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40037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6416" y="154323"/>
            <a:ext cx="7129752" cy="1030241"/>
          </a:xfrm>
        </p:spPr>
        <p:txBody>
          <a:bodyPr>
            <a:normAutofit/>
          </a:bodyPr>
          <a:lstStyle/>
          <a:p>
            <a:r>
              <a:rPr lang="ru-RU" sz="4800" b="1" dirty="0" smtClean="0"/>
              <a:t>Возможности ЛА.РУ</a:t>
            </a:r>
            <a:endParaRPr lang="ru-RU" sz="4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11" y="1290145"/>
            <a:ext cx="9348790" cy="52561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" y="135082"/>
            <a:ext cx="1119242" cy="11192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9512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1752" y="256912"/>
            <a:ext cx="8626042" cy="1154932"/>
          </a:xfrm>
        </p:spPr>
        <p:txBody>
          <a:bodyPr>
            <a:noAutofit/>
          </a:bodyPr>
          <a:lstStyle/>
          <a:p>
            <a:r>
              <a:rPr lang="ru-RU" sz="5400" b="1" dirty="0" smtClean="0"/>
              <a:t>Алгоритм Опроса Лес</a:t>
            </a:r>
            <a:endParaRPr lang="ru-RU" sz="5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473" y="1339108"/>
            <a:ext cx="9372600" cy="52695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" y="135082"/>
            <a:ext cx="1119242" cy="11192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49445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6909" y="203843"/>
            <a:ext cx="9663544" cy="1009459"/>
          </a:xfrm>
        </p:spPr>
        <p:txBody>
          <a:bodyPr>
            <a:noAutofit/>
          </a:bodyPr>
          <a:lstStyle/>
          <a:p>
            <a:r>
              <a:rPr lang="ru-RU" sz="5400" b="1" dirty="0" smtClean="0"/>
              <a:t>Генератор ориентировок</a:t>
            </a:r>
            <a:endParaRPr lang="ru-RU" sz="5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6" y="1130176"/>
            <a:ext cx="9497291" cy="53396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" y="135082"/>
            <a:ext cx="1119242" cy="11192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95978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636" y="1589809"/>
            <a:ext cx="9014692" cy="50707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8498" y="279014"/>
            <a:ext cx="10350933" cy="1144541"/>
          </a:xfrm>
        </p:spPr>
        <p:txBody>
          <a:bodyPr>
            <a:noAutofit/>
          </a:bodyPr>
          <a:lstStyle/>
          <a:p>
            <a:r>
              <a:rPr lang="ru-RU" sz="5400" b="1" dirty="0" smtClean="0"/>
              <a:t>Подготовка карты на </a:t>
            </a:r>
            <a:r>
              <a:rPr lang="ru-RU" sz="5400" b="1" dirty="0" err="1" smtClean="0"/>
              <a:t>пср</a:t>
            </a:r>
            <a:r>
              <a:rPr lang="ru-RU" sz="5400" b="1" dirty="0" smtClean="0"/>
              <a:t> </a:t>
            </a:r>
            <a:r>
              <a:rPr lang="ru-RU" sz="2400" b="1" dirty="0" smtClean="0"/>
              <a:t>возможно заказать свежий спутниковый снимок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" y="135082"/>
            <a:ext cx="1119242" cy="11192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0395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1085" y="195887"/>
            <a:ext cx="8007927" cy="936723"/>
          </a:xfrm>
        </p:spPr>
        <p:txBody>
          <a:bodyPr>
            <a:noAutofit/>
          </a:bodyPr>
          <a:lstStyle/>
          <a:p>
            <a:r>
              <a:rPr lang="ru-RU" sz="4500" b="1" dirty="0" smtClean="0"/>
              <a:t>Информация на форуме </a:t>
            </a:r>
            <a:endParaRPr lang="ru-RU" sz="45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645" y="1163783"/>
            <a:ext cx="9590809" cy="53948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" y="135082"/>
            <a:ext cx="1119242" cy="11192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90462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3831" y="0"/>
            <a:ext cx="5394469" cy="1507067"/>
          </a:xfrm>
        </p:spPr>
        <p:txBody>
          <a:bodyPr/>
          <a:lstStyle/>
          <a:p>
            <a:r>
              <a:rPr lang="ru-RU" dirty="0" smtClean="0"/>
              <a:t>Организация штаба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374" y="3172659"/>
            <a:ext cx="5324991" cy="33112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28" y="1507067"/>
            <a:ext cx="5479473" cy="41096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542" y="192652"/>
            <a:ext cx="1115665" cy="11217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20122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6594" y="372532"/>
            <a:ext cx="8534400" cy="1102977"/>
          </a:xfrm>
        </p:spPr>
        <p:txBody>
          <a:bodyPr/>
          <a:lstStyle/>
          <a:p>
            <a:r>
              <a:rPr lang="ru-RU" b="1" dirty="0" smtClean="0"/>
              <a:t>Оборудование старших групп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746" y="1766593"/>
            <a:ext cx="6552114" cy="44367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24894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1693" y="216668"/>
            <a:ext cx="3794270" cy="1009459"/>
          </a:xfrm>
        </p:spPr>
        <p:txBody>
          <a:bodyPr>
            <a:normAutofit/>
          </a:bodyPr>
          <a:lstStyle/>
          <a:p>
            <a:r>
              <a:rPr lang="ru-RU" sz="5400" b="1" dirty="0" smtClean="0"/>
              <a:t>Треки лес</a:t>
            </a:r>
            <a:endParaRPr lang="ru-RU" sz="5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" y="135082"/>
            <a:ext cx="1119242" cy="11192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739" y="1485899"/>
            <a:ext cx="9116456" cy="44784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485893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3274" y="227061"/>
            <a:ext cx="5010006" cy="1134150"/>
          </a:xfrm>
        </p:spPr>
        <p:txBody>
          <a:bodyPr>
            <a:normAutofit/>
          </a:bodyPr>
          <a:lstStyle/>
          <a:p>
            <a:r>
              <a:rPr lang="ru-RU" sz="5400" b="1" dirty="0" smtClean="0"/>
              <a:t>Треки город</a:t>
            </a:r>
            <a:endParaRPr lang="ru-RU" sz="5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368" y="1194955"/>
            <a:ext cx="9605819" cy="54032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" y="135082"/>
            <a:ext cx="1119242" cy="11192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18260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01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567965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721" y="694703"/>
            <a:ext cx="8534400" cy="936723"/>
          </a:xfrm>
        </p:spPr>
        <p:txBody>
          <a:bodyPr>
            <a:noAutofit/>
          </a:bodyPr>
          <a:lstStyle/>
          <a:p>
            <a:r>
              <a:rPr lang="ru-RU" sz="8800" b="1" dirty="0" smtClean="0"/>
              <a:t>Лес-на-связи</a:t>
            </a:r>
            <a:endParaRPr lang="ru-RU" sz="8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" y="135082"/>
            <a:ext cx="1119242" cy="1119242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610591" y="2107816"/>
            <a:ext cx="9083529" cy="73929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5400" b="1" dirty="0" smtClean="0"/>
              <a:t>30 минут на реагирование</a:t>
            </a:r>
            <a:endParaRPr lang="ru-RU" sz="5400" b="1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610591" y="2953852"/>
            <a:ext cx="9083529" cy="73929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5400" b="1" dirty="0" smtClean="0"/>
              <a:t>19 вопросов</a:t>
            </a:r>
            <a:endParaRPr lang="ru-RU" sz="5400" b="1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721428" y="3771549"/>
            <a:ext cx="9083529" cy="73929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5400" b="1" dirty="0" smtClean="0"/>
              <a:t>24 инструмента</a:t>
            </a:r>
            <a:endParaRPr lang="ru-RU" sz="5400" b="1" dirty="0"/>
          </a:p>
        </p:txBody>
      </p:sp>
    </p:spTree>
    <p:extLst>
      <p:ext uri="{BB962C8B-B14F-4D97-AF65-F5344CB8AC3E}">
        <p14:creationId xmlns="" xmlns:p14="http://schemas.microsoft.com/office/powerpoint/2010/main" val="4068080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8484" y="112759"/>
            <a:ext cx="8534400" cy="1102977"/>
          </a:xfrm>
        </p:spPr>
        <p:txBody>
          <a:bodyPr/>
          <a:lstStyle/>
          <a:p>
            <a:r>
              <a:rPr lang="ru-RU" b="1" dirty="0" smtClean="0"/>
              <a:t>Солнечный калькулятор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299" y="1028701"/>
            <a:ext cx="8911243" cy="55695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" y="135082"/>
            <a:ext cx="1119242" cy="11192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667219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5876" y="164713"/>
            <a:ext cx="10974388" cy="895159"/>
          </a:xfrm>
        </p:spPr>
        <p:txBody>
          <a:bodyPr>
            <a:normAutofit/>
          </a:bodyPr>
          <a:lstStyle/>
          <a:p>
            <a:r>
              <a:rPr lang="ru-RU" sz="4400" b="1" dirty="0" smtClean="0"/>
              <a:t>Карта покрытия сотовой сети</a:t>
            </a:r>
            <a:endParaRPr lang="ru-RU" sz="4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628" y="1194955"/>
            <a:ext cx="9254836" cy="52058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" y="135082"/>
            <a:ext cx="1119242" cy="11192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13646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0629" y="310187"/>
            <a:ext cx="10600315" cy="947113"/>
          </a:xfrm>
        </p:spPr>
        <p:txBody>
          <a:bodyPr>
            <a:noAutofit/>
          </a:bodyPr>
          <a:lstStyle/>
          <a:p>
            <a:r>
              <a:rPr lang="ru-RU" sz="4400" b="1" dirty="0" smtClean="0"/>
              <a:t>Профиль сигнала сотовой сети</a:t>
            </a:r>
            <a:endParaRPr lang="ru-RU" sz="4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026" y="1257300"/>
            <a:ext cx="9328729" cy="52474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" y="135082"/>
            <a:ext cx="1119242" cy="11192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821236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40" y="1356013"/>
            <a:ext cx="2914198" cy="51850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1" y="126178"/>
            <a:ext cx="1119242" cy="11192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21" y="939943"/>
            <a:ext cx="4535826" cy="25514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084" y="685799"/>
            <a:ext cx="4418573" cy="33139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732" y="3843867"/>
            <a:ext cx="4217726" cy="28142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974" y="3745489"/>
            <a:ext cx="3823855" cy="2867891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2031053" y="-31173"/>
            <a:ext cx="8931356" cy="74968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 smtClean="0"/>
              <a:t> регулярно проводим полевые учения</a:t>
            </a:r>
            <a:endParaRPr lang="ru-RU" sz="3200" b="1" dirty="0"/>
          </a:p>
        </p:txBody>
      </p:sp>
    </p:spTree>
    <p:extLst>
      <p:ext uri="{BB962C8B-B14F-4D97-AF65-F5344CB8AC3E}">
        <p14:creationId xmlns="" xmlns:p14="http://schemas.microsoft.com/office/powerpoint/2010/main" val="3774282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1" y="126178"/>
            <a:ext cx="1119242" cy="1119242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548246" y="487986"/>
            <a:ext cx="10172700" cy="74968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 smtClean="0"/>
              <a:t> имеем возможность применять авиацию</a:t>
            </a:r>
            <a:endParaRPr lang="ru-RU" sz="32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965" y="1377181"/>
            <a:ext cx="5627743" cy="47471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736" y="1542666"/>
            <a:ext cx="3090172" cy="44161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372504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6946" y="116040"/>
            <a:ext cx="8250382" cy="749686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 Имеем </a:t>
            </a:r>
            <a:r>
              <a:rPr lang="ru-RU" sz="3200" b="1" dirty="0"/>
              <a:t>6 кинологических </a:t>
            </a:r>
            <a:r>
              <a:rPr lang="ru-RU" sz="3200" b="1" dirty="0" smtClean="0"/>
              <a:t>расчетов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606" y="1794732"/>
            <a:ext cx="4120305" cy="23165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57" y="4104411"/>
            <a:ext cx="3550571" cy="24544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38" y="1030697"/>
            <a:ext cx="5452055" cy="30653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428" y="4111299"/>
            <a:ext cx="4443664" cy="24475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212" y="4111299"/>
            <a:ext cx="3917399" cy="24475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35" y="1030697"/>
            <a:ext cx="2055080" cy="19722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58" y="154325"/>
            <a:ext cx="1119242" cy="11192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20506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9430" y="299796"/>
            <a:ext cx="5955578" cy="988678"/>
          </a:xfrm>
        </p:spPr>
        <p:txBody>
          <a:bodyPr>
            <a:normAutofit/>
          </a:bodyPr>
          <a:lstStyle/>
          <a:p>
            <a:r>
              <a:rPr lang="ru-RU" sz="5400" b="1" dirty="0" smtClean="0"/>
              <a:t>профилактика</a:t>
            </a:r>
            <a:endParaRPr lang="ru-RU" sz="5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367" y="1422400"/>
            <a:ext cx="7181705" cy="51208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" y="135082"/>
            <a:ext cx="1119242" cy="11192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382163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01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304517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3291" y="1588269"/>
            <a:ext cx="11838709" cy="1507067"/>
          </a:xfrm>
        </p:spPr>
        <p:txBody>
          <a:bodyPr>
            <a:noAutofit/>
          </a:bodyPr>
          <a:lstStyle/>
          <a:p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5400" b="1" dirty="0" smtClean="0"/>
              <a:t> </a:t>
            </a:r>
            <a:br>
              <a:rPr lang="ru-RU" sz="5400" b="1" dirty="0" smtClean="0"/>
            </a:br>
            <a:r>
              <a:rPr lang="ru-RU" sz="5400" b="1" dirty="0" smtClean="0"/>
              <a:t>единый номер 8-800-700-54-52</a:t>
            </a:r>
            <a:br>
              <a:rPr lang="ru-RU" sz="5400" b="1" dirty="0" smtClean="0"/>
            </a:br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5400" b="1" dirty="0" smtClean="0"/>
              <a:t>руководитель регионального отряда Леонид </a:t>
            </a:r>
            <a:br>
              <a:rPr lang="ru-RU" sz="5400" b="1" dirty="0" smtClean="0"/>
            </a:br>
            <a:r>
              <a:rPr lang="ru-RU" sz="5400" b="1" dirty="0" smtClean="0"/>
              <a:t>89148860075</a:t>
            </a:r>
            <a:r>
              <a:rPr lang="ru-RU" sz="5400" b="1" dirty="0"/>
              <a:t>, 89646500280 </a:t>
            </a:r>
          </a:p>
        </p:txBody>
      </p:sp>
    </p:spTree>
    <p:extLst>
      <p:ext uri="{BB962C8B-B14F-4D97-AF65-F5344CB8AC3E}">
        <p14:creationId xmlns="" xmlns:p14="http://schemas.microsoft.com/office/powerpoint/2010/main" val="3721433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ЛИЗА ФОМКИНА"/>
          <p:cNvSpPr txBox="1"/>
          <p:nvPr/>
        </p:nvSpPr>
        <p:spPr>
          <a:xfrm>
            <a:off x="1375067" y="6077759"/>
            <a:ext cx="3970639" cy="620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7400" b="0">
                <a:solidFill>
                  <a:srgbClr val="FFFFFF"/>
                </a:solidFill>
                <a:latin typeface="HanziPen SC Bold"/>
                <a:ea typeface="HanziPen SC Bold"/>
                <a:cs typeface="HanziPen SC Bold"/>
                <a:sym typeface="HanziPen SC Bold"/>
              </a:defRPr>
            </a:lvl1pPr>
          </a:lstStyle>
          <a:p>
            <a:r>
              <a:rPr sz="3700"/>
              <a:t>ЛИЗА ФОМКИНА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85" y="114528"/>
            <a:ext cx="1115665" cy="11217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22199654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Не имеет юридической регистрации…"/>
          <p:cNvSpPr txBox="1">
            <a:spLocks noGrp="1"/>
          </p:cNvSpPr>
          <p:nvPr>
            <p:ph type="body" sz="half" idx="1"/>
          </p:nvPr>
        </p:nvSpPr>
        <p:spPr>
          <a:xfrm>
            <a:off x="828675" y="1727158"/>
            <a:ext cx="5111750" cy="4648201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lvl="1">
              <a:defRPr sz="4800">
                <a:latin typeface="Hannotate TC Regular"/>
                <a:ea typeface="Hannotate TC Regular"/>
                <a:cs typeface="Hannotate TC Regular"/>
                <a:sym typeface="Hannotate TC Regular"/>
              </a:defRPr>
            </a:pP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имеет</a:t>
            </a:r>
            <a:r>
              <a:rPr dirty="0"/>
              <a:t> </a:t>
            </a:r>
            <a:r>
              <a:rPr dirty="0" err="1"/>
              <a:t>юридической</a:t>
            </a:r>
            <a:r>
              <a:rPr dirty="0"/>
              <a:t> </a:t>
            </a:r>
            <a:r>
              <a:rPr dirty="0" err="1"/>
              <a:t>регистрации</a:t>
            </a:r>
            <a:r>
              <a:rPr dirty="0"/>
              <a:t> </a:t>
            </a:r>
          </a:p>
          <a:p>
            <a:pPr lvl="1">
              <a:defRPr sz="4800">
                <a:latin typeface="Hannotate TC Regular"/>
                <a:ea typeface="Hannotate TC Regular"/>
                <a:cs typeface="Hannotate TC Regular"/>
                <a:sym typeface="Hannotate TC Regular"/>
              </a:defRPr>
            </a:pP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принимает</a:t>
            </a:r>
            <a:r>
              <a:rPr dirty="0"/>
              <a:t> </a:t>
            </a:r>
            <a:r>
              <a:rPr dirty="0" err="1"/>
              <a:t>денежные</a:t>
            </a:r>
            <a:r>
              <a:rPr dirty="0"/>
              <a:t> </a:t>
            </a:r>
            <a:r>
              <a:rPr dirty="0" err="1"/>
              <a:t>средства</a:t>
            </a:r>
            <a:endParaRPr dirty="0"/>
          </a:p>
          <a:p>
            <a:pPr lvl="1">
              <a:defRPr sz="4800">
                <a:latin typeface="Hannotate TC Regular"/>
                <a:ea typeface="Hannotate TC Regular"/>
                <a:cs typeface="Hannotate TC Regular"/>
                <a:sym typeface="Hannotate TC Regular"/>
              </a:defRPr>
            </a:pPr>
            <a:r>
              <a:rPr dirty="0" err="1"/>
              <a:t>Занимается</a:t>
            </a:r>
            <a:r>
              <a:rPr dirty="0"/>
              <a:t> </a:t>
            </a:r>
            <a:r>
              <a:rPr dirty="0" err="1"/>
              <a:t>поисками</a:t>
            </a:r>
            <a:r>
              <a:rPr dirty="0"/>
              <a:t> </a:t>
            </a:r>
            <a:r>
              <a:rPr dirty="0" err="1"/>
              <a:t>пропавших</a:t>
            </a:r>
            <a:r>
              <a:rPr dirty="0"/>
              <a:t> </a:t>
            </a:r>
            <a:r>
              <a:rPr dirty="0" err="1"/>
              <a:t>людей</a:t>
            </a:r>
            <a:r>
              <a:rPr dirty="0"/>
              <a:t> </a:t>
            </a:r>
          </a:p>
          <a:p>
            <a:pPr lvl="1">
              <a:defRPr sz="4800">
                <a:latin typeface="Hannotate TC Regular"/>
                <a:ea typeface="Hannotate TC Regular"/>
                <a:cs typeface="Hannotate TC Regular"/>
                <a:sym typeface="Hannotate TC Regular"/>
              </a:defRPr>
            </a:pPr>
            <a:r>
              <a:rPr dirty="0" err="1"/>
              <a:t>Все</a:t>
            </a:r>
            <a:r>
              <a:rPr dirty="0"/>
              <a:t> в </a:t>
            </a:r>
            <a:r>
              <a:rPr dirty="0" err="1"/>
              <a:t>Лиза</a:t>
            </a:r>
            <a:r>
              <a:rPr dirty="0"/>
              <a:t> </a:t>
            </a:r>
            <a:r>
              <a:rPr dirty="0" err="1"/>
              <a:t>Алерт</a:t>
            </a:r>
            <a:r>
              <a:rPr dirty="0"/>
              <a:t> </a:t>
            </a:r>
            <a:r>
              <a:rPr dirty="0" err="1"/>
              <a:t>добровольцы</a:t>
            </a:r>
            <a:r>
              <a:rPr dirty="0"/>
              <a:t> </a:t>
            </a:r>
          </a:p>
        </p:txBody>
      </p:sp>
      <p:grpSp>
        <p:nvGrpSpPr>
          <p:cNvPr id="179" name="Group"/>
          <p:cNvGrpSpPr/>
          <p:nvPr/>
        </p:nvGrpSpPr>
        <p:grpSpPr>
          <a:xfrm>
            <a:off x="6814034" y="1726080"/>
            <a:ext cx="4266233" cy="4345641"/>
            <a:chOff x="0" y="0"/>
            <a:chExt cx="8532465" cy="8691281"/>
          </a:xfrm>
        </p:grpSpPr>
        <p:sp>
          <p:nvSpPr>
            <p:cNvPr id="177" name="Shape"/>
            <p:cNvSpPr/>
            <p:nvPr/>
          </p:nvSpPr>
          <p:spPr>
            <a:xfrm>
              <a:off x="217970" y="130747"/>
              <a:ext cx="8170885" cy="8397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091" y="21600"/>
                  </a:moveTo>
                  <a:lnTo>
                    <a:pt x="1325" y="15706"/>
                  </a:lnTo>
                  <a:lnTo>
                    <a:pt x="1251" y="12586"/>
                  </a:lnTo>
                  <a:lnTo>
                    <a:pt x="983" y="11171"/>
                  </a:lnTo>
                  <a:lnTo>
                    <a:pt x="1116" y="9249"/>
                  </a:lnTo>
                  <a:lnTo>
                    <a:pt x="0" y="5048"/>
                  </a:lnTo>
                  <a:lnTo>
                    <a:pt x="7942" y="0"/>
                  </a:lnTo>
                  <a:lnTo>
                    <a:pt x="20641" y="1554"/>
                  </a:lnTo>
                  <a:lnTo>
                    <a:pt x="20929" y="5221"/>
                  </a:lnTo>
                  <a:lnTo>
                    <a:pt x="19799" y="6674"/>
                  </a:lnTo>
                  <a:lnTo>
                    <a:pt x="21600" y="8294"/>
                  </a:lnTo>
                  <a:lnTo>
                    <a:pt x="21372" y="16961"/>
                  </a:lnTo>
                  <a:lnTo>
                    <a:pt x="9091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pic>
          <p:nvPicPr>
            <p:cNvPr id="178" name="cube.png" descr="cub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532466" cy="869128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90500" dir="21367084" rotWithShape="0">
                <a:srgbClr val="000000">
                  <a:alpha val="51648"/>
                </a:srgbClr>
              </a:outerShdw>
            </a:effectLst>
          </p:spPr>
        </p:pic>
      </p:grpSp>
      <p:sp>
        <p:nvSpPr>
          <p:cNvPr id="180" name="ОТРЯД «ЛИЗА АЛЕРТ»"/>
          <p:cNvSpPr txBox="1"/>
          <p:nvPr/>
        </p:nvSpPr>
        <p:spPr>
          <a:xfrm>
            <a:off x="3919201" y="828026"/>
            <a:ext cx="4400179" cy="52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6200" b="0">
                <a:latin typeface="Hannotate SC Bold"/>
                <a:ea typeface="Hannotate SC Bold"/>
                <a:cs typeface="Hannotate SC Bold"/>
                <a:sym typeface="Hannotate SC Bold"/>
              </a:defRPr>
            </a:lvl1pPr>
          </a:lstStyle>
          <a:p>
            <a:r>
              <a:rPr sz="3100"/>
              <a:t>ОТРЯД «ЛИЗА АЛЕРТ»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42" y="234615"/>
            <a:ext cx="1115665" cy="11217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0553732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7682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Категории пропавших"/>
          <p:cNvSpPr txBox="1">
            <a:spLocks noGrp="1"/>
          </p:cNvSpPr>
          <p:nvPr>
            <p:ph type="title"/>
          </p:nvPr>
        </p:nvSpPr>
        <p:spPr>
          <a:xfrm>
            <a:off x="4380805" y="2984500"/>
            <a:ext cx="712609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Hannotate SC Regular"/>
                <a:ea typeface="Hannotate SC Regular"/>
                <a:cs typeface="Hannotate SC Regular"/>
                <a:sym typeface="Hannotate SC Regular"/>
              </a:defRPr>
            </a:lvl1pPr>
          </a:lstStyle>
          <a:p>
            <a:r>
              <a:t>Категории пропавших</a:t>
            </a:r>
          </a:p>
        </p:txBody>
      </p:sp>
      <p:sp>
        <p:nvSpPr>
          <p:cNvPr id="226" name="Дети до 12 лет…"/>
          <p:cNvSpPr txBox="1">
            <a:spLocks noGrp="1"/>
          </p:cNvSpPr>
          <p:nvPr>
            <p:ph type="body" sz="half" idx="1"/>
          </p:nvPr>
        </p:nvSpPr>
        <p:spPr>
          <a:xfrm>
            <a:off x="828675" y="1231900"/>
            <a:ext cx="5111750" cy="464820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>
              <a:defRPr sz="6300">
                <a:latin typeface="Hannotate TC Regular"/>
                <a:ea typeface="Hannotate TC Regular"/>
                <a:cs typeface="Hannotate TC Regular"/>
                <a:sym typeface="Hannotate TC Regular"/>
              </a:defRPr>
            </a:pPr>
            <a:r>
              <a:t>Дети до 12 лет </a:t>
            </a:r>
          </a:p>
          <a:p>
            <a:pPr>
              <a:defRPr sz="6300">
                <a:latin typeface="Hannotate TC Regular"/>
                <a:ea typeface="Hannotate TC Regular"/>
                <a:cs typeface="Hannotate TC Regular"/>
                <a:sym typeface="Hannotate TC Regular"/>
              </a:defRPr>
            </a:pPr>
            <a:r>
              <a:t>Подростки </a:t>
            </a:r>
          </a:p>
          <a:p>
            <a:pPr>
              <a:defRPr sz="6300">
                <a:latin typeface="Hannotate TC Regular"/>
                <a:ea typeface="Hannotate TC Regular"/>
                <a:cs typeface="Hannotate TC Regular"/>
                <a:sym typeface="Hannotate TC Regular"/>
              </a:defRPr>
            </a:pPr>
            <a:r>
              <a:t>Взрослые </a:t>
            </a:r>
          </a:p>
          <a:p>
            <a:pPr>
              <a:defRPr sz="6300">
                <a:latin typeface="Hannotate TC Regular"/>
                <a:ea typeface="Hannotate TC Regular"/>
                <a:cs typeface="Hannotate TC Regular"/>
                <a:sym typeface="Hannotate TC Regular"/>
              </a:defRPr>
            </a:pPr>
            <a:r>
              <a:t>Пожилые </a:t>
            </a:r>
          </a:p>
          <a:p>
            <a:pPr>
              <a:defRPr sz="6300">
                <a:latin typeface="Hannotate TC Regular"/>
                <a:ea typeface="Hannotate TC Regular"/>
                <a:cs typeface="Hannotate TC Regular"/>
                <a:sym typeface="Hannotate TC Regular"/>
              </a:defRPr>
            </a:pPr>
            <a:r>
              <a:t>Люди с инвалидностью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06" y="110139"/>
            <a:ext cx="1115665" cy="11217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652254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:pull dir="r"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no-translate-detected_24911-7725.jpg" descr="no-translate-detected_24911-7725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12521" b="12521"/>
          <a:stretch>
            <a:fillRect/>
          </a:stretch>
        </p:blipFill>
        <p:spPr>
          <a:xfrm>
            <a:off x="5929906" y="3313062"/>
            <a:ext cx="4706058" cy="3527526"/>
          </a:xfrm>
          <a:prstGeom prst="rect">
            <a:avLst/>
          </a:prstGeom>
        </p:spPr>
      </p:pic>
      <p:pic>
        <p:nvPicPr>
          <p:cNvPr id="281" name="no-translate-detected_24877-11472.jpg" descr="no-translate-detected_24877-11472.jpg"/>
          <p:cNvPicPr>
            <a:picLocks noGrp="1" noChangeAspect="1"/>
          </p:cNvPicPr>
          <p:nvPr>
            <p:ph type="pic" idx="14"/>
          </p:nvPr>
        </p:nvPicPr>
        <p:blipFill>
          <a:blip r:embed="rId3">
            <a:extLst/>
          </a:blip>
          <a:srcRect t="9963" b="9963"/>
          <a:stretch>
            <a:fillRect/>
          </a:stretch>
        </p:blipFill>
        <p:spPr>
          <a:xfrm>
            <a:off x="6533998" y="392063"/>
            <a:ext cx="3896893" cy="2920999"/>
          </a:xfrm>
          <a:prstGeom prst="rect">
            <a:avLst/>
          </a:prstGeom>
        </p:spPr>
      </p:pic>
      <p:pic>
        <p:nvPicPr>
          <p:cNvPr id="282" name="hello_html_5cad588.jpg" descr="hello_html_5cad588.jpg"/>
          <p:cNvPicPr>
            <a:picLocks noGrp="1" noChangeAspect="1"/>
          </p:cNvPicPr>
          <p:nvPr>
            <p:ph type="pic" idx="15"/>
          </p:nvPr>
        </p:nvPicPr>
        <p:blipFill>
          <a:blip r:embed="rId4">
            <a:extLst/>
          </a:blip>
          <a:srcRect l="12798" r="12798"/>
          <a:stretch>
            <a:fillRect/>
          </a:stretch>
        </p:blipFill>
        <p:spPr>
          <a:xfrm>
            <a:off x="833450" y="1268173"/>
            <a:ext cx="5014868" cy="5056428"/>
          </a:xfrm>
          <a:prstGeom prst="rect">
            <a:avLst/>
          </a:prstGeom>
        </p:spPr>
      </p:pic>
      <p:sp>
        <p:nvSpPr>
          <p:cNvPr id="283" name="ЛЕС"/>
          <p:cNvSpPr txBox="1"/>
          <p:nvPr/>
        </p:nvSpPr>
        <p:spPr>
          <a:xfrm>
            <a:off x="2899230" y="6324601"/>
            <a:ext cx="759823" cy="46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5400" b="0">
                <a:latin typeface="Hannotate SC Bold"/>
                <a:ea typeface="Hannotate SC Bold"/>
                <a:cs typeface="Hannotate SC Bold"/>
                <a:sym typeface="Hannotate SC Bold"/>
              </a:defRPr>
            </a:lvl1pPr>
          </a:lstStyle>
          <a:p>
            <a:r>
              <a:rPr sz="2700" dirty="0"/>
              <a:t>ЛЕС</a:t>
            </a:r>
          </a:p>
        </p:txBody>
      </p:sp>
      <p:sp>
        <p:nvSpPr>
          <p:cNvPr id="284" name="ГОРОД"/>
          <p:cNvSpPr txBox="1"/>
          <p:nvPr/>
        </p:nvSpPr>
        <p:spPr>
          <a:xfrm>
            <a:off x="10594068" y="1074704"/>
            <a:ext cx="1207638" cy="46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5400" b="0">
                <a:latin typeface="Hannotate SC Bold"/>
                <a:ea typeface="Hannotate SC Bold"/>
                <a:cs typeface="Hannotate SC Bold"/>
                <a:sym typeface="Hannotate SC Bold"/>
              </a:defRPr>
            </a:lvl1pPr>
          </a:lstStyle>
          <a:p>
            <a:r>
              <a:rPr sz="2700" dirty="0"/>
              <a:t>ГОРОД</a:t>
            </a:r>
          </a:p>
        </p:txBody>
      </p:sp>
      <p:sp>
        <p:nvSpPr>
          <p:cNvPr id="285" name="ЛЕС + ГОРОД"/>
          <p:cNvSpPr txBox="1"/>
          <p:nvPr/>
        </p:nvSpPr>
        <p:spPr>
          <a:xfrm>
            <a:off x="10798868" y="5442308"/>
            <a:ext cx="1393132" cy="882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5400" b="0">
                <a:latin typeface="Hannotate SC Bold"/>
                <a:ea typeface="Hannotate SC Bold"/>
                <a:cs typeface="Hannotate SC Bold"/>
                <a:sym typeface="Hannotate SC Bold"/>
              </a:defRPr>
            </a:lvl1pPr>
          </a:lstStyle>
          <a:p>
            <a:r>
              <a:rPr sz="2700" dirty="0"/>
              <a:t>ЛЕС + ГОРОД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" y="135082"/>
            <a:ext cx="1119242" cy="11192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1151806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roup"/>
          <p:cNvGrpSpPr/>
          <p:nvPr/>
        </p:nvGrpSpPr>
        <p:grpSpPr>
          <a:xfrm>
            <a:off x="1659440" y="1555217"/>
            <a:ext cx="4430007" cy="2288873"/>
            <a:chOff x="-1" y="60629"/>
            <a:chExt cx="8860012" cy="4577744"/>
          </a:xfrm>
        </p:grpSpPr>
        <p:sp>
          <p:nvSpPr>
            <p:cNvPr id="228" name="Заявок, отработанных в 2017"/>
            <p:cNvSpPr txBox="1"/>
            <p:nvPr/>
          </p:nvSpPr>
          <p:spPr>
            <a:xfrm>
              <a:off x="-1" y="60629"/>
              <a:ext cx="8826004" cy="8566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4900" b="0">
                  <a:latin typeface="Hannotate SC Bold"/>
                  <a:ea typeface="Hannotate SC Bold"/>
                  <a:cs typeface="Hannotate SC Bold"/>
                  <a:sym typeface="Hannotate SC Bold"/>
                </a:defRPr>
              </a:lvl1pPr>
            </a:lstStyle>
            <a:p>
              <a:r>
                <a:rPr sz="2450" dirty="0" err="1"/>
                <a:t>Заявок</a:t>
              </a:r>
              <a:r>
                <a:rPr sz="2450" dirty="0"/>
                <a:t>, </a:t>
              </a:r>
              <a:r>
                <a:rPr sz="2450" dirty="0" err="1"/>
                <a:t>отработанных</a:t>
              </a:r>
              <a:r>
                <a:rPr sz="2450" dirty="0"/>
                <a:t> в 2017 </a:t>
              </a:r>
            </a:p>
          </p:txBody>
        </p:sp>
        <p:sp>
          <p:nvSpPr>
            <p:cNvPr id="229" name="9401"/>
            <p:cNvSpPr txBox="1"/>
            <p:nvPr/>
          </p:nvSpPr>
          <p:spPr>
            <a:xfrm>
              <a:off x="3236004" y="1076629"/>
              <a:ext cx="1500410" cy="8566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4900" b="0">
                  <a:latin typeface="Hannotate SC Bold"/>
                  <a:ea typeface="Hannotate SC Bold"/>
                  <a:cs typeface="Hannotate SC Bold"/>
                  <a:sym typeface="Hannotate SC Bold"/>
                </a:defRPr>
              </a:lvl1pPr>
            </a:lstStyle>
            <a:p>
              <a:r>
                <a:rPr sz="2450"/>
                <a:t>9401</a:t>
              </a:r>
            </a:p>
          </p:txBody>
        </p:sp>
        <p:sp>
          <p:nvSpPr>
            <p:cNvPr id="230" name="Город"/>
            <p:cNvSpPr txBox="1"/>
            <p:nvPr/>
          </p:nvSpPr>
          <p:spPr>
            <a:xfrm>
              <a:off x="625145" y="2549830"/>
              <a:ext cx="1973490" cy="8566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4900" b="0">
                  <a:latin typeface="Hannotate SC Bold"/>
                  <a:ea typeface="Hannotate SC Bold"/>
                  <a:cs typeface="Hannotate SC Bold"/>
                  <a:sym typeface="Hannotate SC Bold"/>
                </a:defRPr>
              </a:lvl1pPr>
            </a:lstStyle>
            <a:p>
              <a:r>
                <a:rPr sz="2450"/>
                <a:t>Город </a:t>
              </a:r>
            </a:p>
          </p:txBody>
        </p:sp>
        <p:sp>
          <p:nvSpPr>
            <p:cNvPr id="231" name="Лес"/>
            <p:cNvSpPr txBox="1"/>
            <p:nvPr/>
          </p:nvSpPr>
          <p:spPr>
            <a:xfrm>
              <a:off x="3721220" y="2549830"/>
              <a:ext cx="1179810" cy="8566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4900" b="0">
                  <a:latin typeface="Hannotate SC Bold"/>
                  <a:ea typeface="Hannotate SC Bold"/>
                  <a:cs typeface="Hannotate SC Bold"/>
                  <a:sym typeface="Hannotate SC Bold"/>
                </a:defRPr>
              </a:lvl1pPr>
            </a:lstStyle>
            <a:p>
              <a:r>
                <a:rPr sz="2450"/>
                <a:t>Лес</a:t>
              </a:r>
            </a:p>
          </p:txBody>
        </p:sp>
        <p:sp>
          <p:nvSpPr>
            <p:cNvPr id="232" name="Город+Лес"/>
            <p:cNvSpPr txBox="1"/>
            <p:nvPr/>
          </p:nvSpPr>
          <p:spPr>
            <a:xfrm>
              <a:off x="5616944" y="2549830"/>
              <a:ext cx="3243067" cy="8566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4900" b="0">
                  <a:latin typeface="Hannotate SC Bold"/>
                  <a:ea typeface="Hannotate SC Bold"/>
                  <a:cs typeface="Hannotate SC Bold"/>
                  <a:sym typeface="Hannotate SC Bold"/>
                </a:defRPr>
              </a:lvl1pPr>
            </a:lstStyle>
            <a:p>
              <a:r>
                <a:rPr sz="2450"/>
                <a:t>Город+Лес</a:t>
              </a:r>
            </a:p>
          </p:txBody>
        </p:sp>
        <p:sp>
          <p:nvSpPr>
            <p:cNvPr id="233" name="7242"/>
            <p:cNvSpPr txBox="1"/>
            <p:nvPr/>
          </p:nvSpPr>
          <p:spPr>
            <a:xfrm>
              <a:off x="746805" y="3692829"/>
              <a:ext cx="1500410" cy="8566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4900" b="0">
                  <a:latin typeface="Hannotate SC Bold"/>
                  <a:ea typeface="Hannotate SC Bold"/>
                  <a:cs typeface="Hannotate SC Bold"/>
                  <a:sym typeface="Hannotate SC Bold"/>
                </a:defRPr>
              </a:lvl1pPr>
            </a:lstStyle>
            <a:p>
              <a:r>
                <a:rPr sz="2450"/>
                <a:t>7242</a:t>
              </a:r>
            </a:p>
          </p:txBody>
        </p:sp>
        <p:sp>
          <p:nvSpPr>
            <p:cNvPr id="234" name="1584"/>
            <p:cNvSpPr txBox="1"/>
            <p:nvPr/>
          </p:nvSpPr>
          <p:spPr>
            <a:xfrm>
              <a:off x="3413804" y="3692829"/>
              <a:ext cx="1500410" cy="8566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4900" b="0">
                  <a:latin typeface="Hannotate SC Bold"/>
                  <a:ea typeface="Hannotate SC Bold"/>
                  <a:cs typeface="Hannotate SC Bold"/>
                  <a:sym typeface="Hannotate SC Bold"/>
                </a:defRPr>
              </a:lvl1pPr>
            </a:lstStyle>
            <a:p>
              <a:r>
                <a:rPr sz="2450"/>
                <a:t>1584</a:t>
              </a:r>
            </a:p>
          </p:txBody>
        </p:sp>
        <p:sp>
          <p:nvSpPr>
            <p:cNvPr id="235" name="575"/>
            <p:cNvSpPr txBox="1"/>
            <p:nvPr/>
          </p:nvSpPr>
          <p:spPr>
            <a:xfrm>
              <a:off x="6393986" y="3781729"/>
              <a:ext cx="1150958" cy="8566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4900" b="0">
                  <a:latin typeface="Hannotate SC Bold"/>
                  <a:ea typeface="Hannotate SC Bold"/>
                  <a:cs typeface="Hannotate SC Bold"/>
                  <a:sym typeface="Hannotate SC Bold"/>
                </a:defRPr>
              </a:lvl1pPr>
            </a:lstStyle>
            <a:p>
              <a:r>
                <a:rPr sz="2450"/>
                <a:t>575</a:t>
              </a:r>
            </a:p>
          </p:txBody>
        </p:sp>
      </p:grpSp>
      <p:grpSp>
        <p:nvGrpSpPr>
          <p:cNvPr id="240" name="Group"/>
          <p:cNvGrpSpPr/>
          <p:nvPr/>
        </p:nvGrpSpPr>
        <p:grpSpPr>
          <a:xfrm>
            <a:off x="3124654" y="4298409"/>
            <a:ext cx="8035405" cy="1922853"/>
            <a:chOff x="0" y="60629"/>
            <a:chExt cx="16070806" cy="3845704"/>
          </a:xfrm>
        </p:grpSpPr>
        <p:sp>
          <p:nvSpPr>
            <p:cNvPr id="237" name="Каждый год количество заявок растет примерно вдвое"/>
            <p:cNvSpPr txBox="1"/>
            <p:nvPr/>
          </p:nvSpPr>
          <p:spPr>
            <a:xfrm>
              <a:off x="0" y="60629"/>
              <a:ext cx="16070806" cy="8566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4900" b="0">
                  <a:latin typeface="Hannotate SC Bold"/>
                  <a:ea typeface="Hannotate SC Bold"/>
                  <a:cs typeface="Hannotate SC Bold"/>
                  <a:sym typeface="Hannotate SC Bold"/>
                </a:defRPr>
              </a:lvl1pPr>
            </a:lstStyle>
            <a:p>
              <a:r>
                <a:rPr sz="2450"/>
                <a:t>Каждый год количество заявок растет примерно вдвое</a:t>
              </a:r>
            </a:p>
          </p:txBody>
        </p:sp>
        <p:sp>
          <p:nvSpPr>
            <p:cNvPr id="238" name="За первые 6 месяцев 2018 года"/>
            <p:cNvSpPr txBox="1"/>
            <p:nvPr/>
          </p:nvSpPr>
          <p:spPr>
            <a:xfrm>
              <a:off x="2891827" y="1271690"/>
              <a:ext cx="9525556" cy="8566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4900" b="0">
                  <a:latin typeface="Hannotate SC Bold"/>
                  <a:ea typeface="Hannotate SC Bold"/>
                  <a:cs typeface="Hannotate SC Bold"/>
                  <a:sym typeface="Hannotate SC Bold"/>
                </a:defRPr>
              </a:lvl1pPr>
            </a:lstStyle>
            <a:p>
              <a:r>
                <a:rPr sz="2450"/>
                <a:t>За первые 6 месяцев 2018 года </a:t>
              </a:r>
            </a:p>
          </p:txBody>
        </p:sp>
        <p:sp>
          <p:nvSpPr>
            <p:cNvPr id="239" name="Более 7000"/>
            <p:cNvSpPr txBox="1"/>
            <p:nvPr/>
          </p:nvSpPr>
          <p:spPr>
            <a:xfrm>
              <a:off x="6090436" y="3049689"/>
              <a:ext cx="3660231" cy="8566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4900" b="0">
                  <a:latin typeface="Hannotate SC Bold"/>
                  <a:ea typeface="Hannotate SC Bold"/>
                  <a:cs typeface="Hannotate SC Bold"/>
                  <a:sym typeface="Hannotate SC Bold"/>
                </a:defRPr>
              </a:lvl1pPr>
            </a:lstStyle>
            <a:p>
              <a:r>
                <a:rPr sz="2450"/>
                <a:t>Более 7000 </a:t>
              </a:r>
            </a:p>
          </p:txBody>
        </p:sp>
      </p:grpSp>
      <p:sp>
        <p:nvSpPr>
          <p:cNvPr id="241" name="СТАТИСТИКА"/>
          <p:cNvSpPr txBox="1"/>
          <p:nvPr/>
        </p:nvSpPr>
        <p:spPr>
          <a:xfrm>
            <a:off x="6519101" y="2071251"/>
            <a:ext cx="4848379" cy="943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11600" b="0">
                <a:latin typeface="Hannotate SC Regular"/>
                <a:ea typeface="Hannotate SC Regular"/>
                <a:cs typeface="Hannotate SC Regular"/>
                <a:sym typeface="Hannotate SC Regular"/>
              </a:defRPr>
            </a:lvl1pPr>
          </a:lstStyle>
          <a:p>
            <a:r>
              <a:rPr sz="5800"/>
              <a:t>СТАТИСТИКА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92" y="216714"/>
            <a:ext cx="1115665" cy="11217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651537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840" y="353292"/>
            <a:ext cx="10020300" cy="62103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98" y="249382"/>
            <a:ext cx="1119242" cy="11192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26821283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282EB108-EDE6-4B8E-957B-D4A69BF580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648</TotalTime>
  <Words>134</Words>
  <Application>Microsoft Office PowerPoint</Application>
  <PresentationFormat>Произвольный</PresentationFormat>
  <Paragraphs>49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Сектор</vt:lpstr>
      <vt:lpstr>Слайд 1</vt:lpstr>
      <vt:lpstr>Слайд 2</vt:lpstr>
      <vt:lpstr>Слайд 3</vt:lpstr>
      <vt:lpstr>Слайд 4</vt:lpstr>
      <vt:lpstr>Слайд 5</vt:lpstr>
      <vt:lpstr>Категории пропавших</vt:lpstr>
      <vt:lpstr>Слайд 7</vt:lpstr>
      <vt:lpstr>Слайд 8</vt:lpstr>
      <vt:lpstr>Слайд 9</vt:lpstr>
      <vt:lpstr> Ла.Ру</vt:lpstr>
      <vt:lpstr>Возможности ЛА.РУ</vt:lpstr>
      <vt:lpstr>Алгоритм Опроса Лес</vt:lpstr>
      <vt:lpstr>Генератор ориентировок</vt:lpstr>
      <vt:lpstr>Подготовка карты на пср возможно заказать свежий спутниковый снимок</vt:lpstr>
      <vt:lpstr>Информация на форуме </vt:lpstr>
      <vt:lpstr>Организация штаба</vt:lpstr>
      <vt:lpstr>Оборудование старших групп</vt:lpstr>
      <vt:lpstr>Треки лес</vt:lpstr>
      <vt:lpstr>Треки город</vt:lpstr>
      <vt:lpstr>Лес-на-связи</vt:lpstr>
      <vt:lpstr>Солнечный калькулятор</vt:lpstr>
      <vt:lpstr>Карта покрытия сотовой сети</vt:lpstr>
      <vt:lpstr>Профиль сигнала сотовой сети</vt:lpstr>
      <vt:lpstr>Слайд 24</vt:lpstr>
      <vt:lpstr>Слайд 25</vt:lpstr>
      <vt:lpstr> Имеем 6 кинологических расчетов</vt:lpstr>
      <vt:lpstr>профилактика</vt:lpstr>
      <vt:lpstr>Слайд 28</vt:lpstr>
      <vt:lpstr>   единый номер 8-800-700-54-52  руководитель регионального отряда Леонид  89148860075, 89646500280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Танечка</dc:creator>
  <cp:lastModifiedBy>Valued Acer Customer</cp:lastModifiedBy>
  <cp:revision>26</cp:revision>
  <dcterms:created xsi:type="dcterms:W3CDTF">2018-07-23T17:28:43Z</dcterms:created>
  <dcterms:modified xsi:type="dcterms:W3CDTF">2019-01-19T03:08:34Z</dcterms:modified>
</cp:coreProperties>
</file>